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4630400" cy="8229600"/>
  <p:notesSz cx="8229600" cy="14630400"/>
  <p:embeddedFontLst>
    <p:embeddedFont>
      <p:font typeface="Instrument Sans Semi Bold"/>
      <p:regular r:id="rId15"/>
    </p:embeddedFont>
    <p:embeddedFont>
      <p:font typeface="Instrument Sans Semi Bold"/>
      <p:regular r:id="rId16"/>
    </p:embeddedFont>
    <p:embeddedFont>
      <p:font typeface="Instrument Sans Semi Bold"/>
      <p:regular r:id="rId17"/>
    </p:embeddedFont>
    <p:embeddedFont>
      <p:font typeface="Instrument Sans Semi Bold"/>
      <p:regular r:id="rId18"/>
    </p:embeddedFont>
    <p:embeddedFont>
      <p:font typeface="Instrument Sans Medium"/>
      <p:regular r:id="rId19"/>
    </p:embeddedFont>
    <p:embeddedFont>
      <p:font typeface="Instrument Sans Medium"/>
      <p:regular r:id="rId20"/>
    </p:embeddedFont>
    <p:embeddedFont>
      <p:font typeface="Instrument Sans Medium"/>
      <p:regular r:id="rId21"/>
    </p:embeddedFont>
    <p:embeddedFont>
      <p:font typeface="Instrument Sans Medium"/>
      <p:regular r:id="rId22"/>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 Id="rId19" Type="http://schemas.openxmlformats.org/officeDocument/2006/relationships/font" Target="fonts/font5.fntdata"/><Relationship Id="rId20" Type="http://schemas.openxmlformats.org/officeDocument/2006/relationships/font" Target="fonts/font6.fntdata"/><Relationship Id="rId21" Type="http://schemas.openxmlformats.org/officeDocument/2006/relationships/font" Target="fonts/font7.fntdata"/><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www.facebook.com/lacabanadarno/" TargetMode="External"/><Relationship Id="rId2" Type="http://schemas.openxmlformats.org/officeDocument/2006/relationships/hyperlink" Target="https://www.instagram.com/lacabanadarno/" TargetMode="External"/><Relationship Id="rId4" Type="http://schemas.openxmlformats.org/officeDocument/2006/relationships/hyperlink" Target="https://www.closdepaulilles.fr/" TargetMode="External"/><Relationship Id="rId5" Type="http://schemas.openxmlformats.org/officeDocument/2006/relationships/hyperlink" Target="https://www.facebook.com/closdepaulilles/" TargetMode="External"/><Relationship Id="rId3" Type="http://schemas.openxmlformats.org/officeDocument/2006/relationships/image" Target="../media/image-2-1.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www.facebook.com/leboutdumondecerbere/" TargetMode="External"/><Relationship Id="rId1"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www.facebook.com/lanouvellevagueargeles/" TargetMode="External"/><Relationship Id="rId2" Type="http://schemas.openxmlformats.org/officeDocument/2006/relationships/hyperlink" Target="https://www.instagram.com/lanouvellevagueargeles/" TargetMode="External"/><Relationship Id="rId3" Type="http://schemas.openxmlformats.org/officeDocument/2006/relationships/hyperlink" Target="https://www.facebook.com/casaboemargeles" TargetMode="External"/><Relationship Id="rId4" Type="http://schemas.openxmlformats.org/officeDocument/2006/relationships/slideLayout" Target="../slideLayouts/slideLayout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www.facebook.com/templebeachstcyprien/" TargetMode="External"/><Relationship Id="rId2" Type="http://schemas.openxmlformats.org/officeDocument/2006/relationships/hyperlink" Target="https://www.instagram.com/templebeachstcyprien/" TargetMode="External"/><Relationship Id="rId4" Type="http://schemas.openxmlformats.org/officeDocument/2006/relationships/hyperlink" Target="https://www.facebook.com/NaudoBeach/" TargetMode="External"/><Relationship Id="rId5" Type="http://schemas.openxmlformats.org/officeDocument/2006/relationships/hyperlink" Target="https://www.instagram.com/naudobeach/" TargetMode="External"/><Relationship Id="rId6" Type="http://schemas.openxmlformats.org/officeDocument/2006/relationships/hyperlink" Target="https://www.facebook.com/coteplagecanet/" TargetMode="External"/><Relationship Id="rId3" Type="http://schemas.openxmlformats.org/officeDocument/2006/relationships/image" Target="../media/image-5-1.png"/><Relationship Id="rId7" Type="http://schemas.openxmlformats.org/officeDocument/2006/relationships/slideLayout" Target="../slideLayouts/slideLayout6.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www.facebook.com/lezazaclub/" TargetMode="External"/><Relationship Id="rId3" Type="http://schemas.openxmlformats.org/officeDocument/2006/relationships/hyperlink" Target="https://www.instagram.com/lezazaclub/" TargetMode="External"/><Relationship Id="rId4" Type="http://schemas.openxmlformats.org/officeDocument/2006/relationships/hyperlink" Target="https://www.facebook.com/mayaclub.torreilles" TargetMode="External"/><Relationship Id="rId5" Type="http://schemas.openxmlformats.org/officeDocument/2006/relationships/hyperlink" Target="https://www.facebook.com/lebiquetplage/" TargetMode="External"/><Relationship Id="rId6" Type="http://schemas.openxmlformats.org/officeDocument/2006/relationships/hyperlink" Target="https://www.instagram.com/lebiquetplage/" TargetMode="External"/><Relationship Id="rId1"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slideLayout" Target="../slideLayouts/slideLayout7.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www.facebook.com/p/Le-MOOT-Vermoutherie-Bar-Tapas-de-Cactus-61553636249117/" TargetMode="External"/><Relationship Id="rId3" Type="http://schemas.openxmlformats.org/officeDocument/2006/relationships/hyperlink" Target="https://www.instagram.com/le_moot_eus/" TargetMode="External"/><Relationship Id="rId1"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www.pratsdemollo.fr/" TargetMode="External"/><Relationship Id="rId2" Type="http://schemas.openxmlformats.org/officeDocument/2006/relationships/hyperlink" Target="https://www.facebook.com/laguinguettedelouis/" TargetMode="External"/><Relationship Id="rId3" Type="http://schemas.openxmlformats.org/officeDocument/2006/relationships/hyperlink" Target="https://www.instagram.com/laguinguettedelouis/" TargetMode="External"/><Relationship Id="rId7" Type="http://schemas.openxmlformats.org/officeDocument/2006/relationships/hyperlink" Target="https://casailicia.wordpress.com/2025/06/13/guide-des-meilleurs-clubs-de-plage-paillotes-et-guinguettes-des-pyrenees-orientales/?share=twitter&amp;nb=1" TargetMode="External"/><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8" Type="http://schemas.openxmlformats.org/officeDocument/2006/relationships/slideLayout" Target="../slideLayouts/slideLayout9.xml"/><Relationship Id="rId9"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85000"/>
            </a:srgbClr>
          </a:solidFill>
          <a:ln/>
        </p:spPr>
      </p:sp>
      <p:sp>
        <p:nvSpPr>
          <p:cNvPr id="4" name="Text 1"/>
          <p:cNvSpPr/>
          <p:nvPr/>
        </p:nvSpPr>
        <p:spPr>
          <a:xfrm>
            <a:off x="864037" y="2763083"/>
            <a:ext cx="12902327" cy="1543050"/>
          </a:xfrm>
          <a:prstGeom prst="rect">
            <a:avLst/>
          </a:prstGeom>
          <a:noFill/>
          <a:ln/>
        </p:spPr>
        <p:txBody>
          <a:bodyPr wrap="square" lIns="0" tIns="0" rIns="0" bIns="0" rtlCol="0" anchor="t"/>
          <a:lstStyle/>
          <a:p>
            <a:pPr algn="l" indent="0" marL="0">
              <a:lnSpc>
                <a:spcPts val="6050"/>
              </a:lnSpc>
              <a:buNone/>
            </a:pPr>
            <a:r>
              <a:rPr lang="en-US" sz="4850" dirty="0">
                <a:solidFill>
                  <a:srgbClr val="091C53"/>
                </a:solidFill>
                <a:latin typeface="Instrument Sans Semi Bold" pitchFamily="34" charset="0"/>
                <a:ea typeface="Instrument Sans Semi Bold" pitchFamily="34" charset="-122"/>
                <a:cs typeface="Instrument Sans Semi Bold" pitchFamily="34" charset="-120"/>
              </a:rPr>
              <a:t>Guide des meilleurs clubs de plage, paillotes et guinguettes des Pyrénées-Orientales</a:t>
            </a:r>
            <a:endParaRPr lang="en-US" sz="4850" dirty="0"/>
          </a:p>
        </p:txBody>
      </p:sp>
      <p:sp>
        <p:nvSpPr>
          <p:cNvPr id="5" name="Text 2"/>
          <p:cNvSpPr/>
          <p:nvPr/>
        </p:nvSpPr>
        <p:spPr>
          <a:xfrm>
            <a:off x="864037" y="4676418"/>
            <a:ext cx="12902327" cy="790099"/>
          </a:xfrm>
          <a:prstGeom prst="rect">
            <a:avLst/>
          </a:prstGeom>
          <a:noFill/>
          <a:ln/>
        </p:spPr>
        <p:txBody>
          <a:bodyPr wrap="squar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Votre </a:t>
            </a:r>
            <a:pPr algn="l" indent="0" marL="0">
              <a:lnSpc>
                <a:spcPts val="3100"/>
              </a:lnSpc>
              <a:buNone/>
            </a:pPr>
            <a:r>
              <a:rPr lang="en-US" sz="1900" b="1" dirty="0">
                <a:solidFill>
                  <a:srgbClr val="1E3063"/>
                </a:solidFill>
                <a:latin typeface="Instrument Sans Medium" pitchFamily="34" charset="0"/>
                <a:ea typeface="Instrument Sans Medium" pitchFamily="34" charset="-122"/>
                <a:cs typeface="Instrument Sans Medium" pitchFamily="34" charset="-120"/>
              </a:rPr>
              <a:t>guide complet</a:t>
            </a:r>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 pour dénicher les adresses incontournables où savourer un apéro bohème, avec des descriptifs détaillés et les contacts officiels de chaque établissement par zone.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72095" y="388263"/>
            <a:ext cx="5712857" cy="441246"/>
          </a:xfrm>
          <a:prstGeom prst="rect">
            <a:avLst/>
          </a:prstGeom>
          <a:noFill/>
          <a:ln/>
        </p:spPr>
        <p:txBody>
          <a:bodyPr wrap="none" lIns="0" tIns="0" rIns="0" bIns="0" rtlCol="0" anchor="t"/>
          <a:lstStyle/>
          <a:p>
            <a:pPr algn="l" indent="0" marL="0">
              <a:lnSpc>
                <a:spcPts val="3450"/>
              </a:lnSpc>
              <a:buNone/>
            </a:pPr>
            <a:r>
              <a:rPr lang="en-US" sz="2750" dirty="0">
                <a:solidFill>
                  <a:srgbClr val="091C53"/>
                </a:solidFill>
                <a:latin typeface="Instrument Sans Semi Bold" pitchFamily="34" charset="0"/>
                <a:ea typeface="Instrument Sans Semi Bold" pitchFamily="34" charset="-122"/>
                <a:cs typeface="Instrument Sans Semi Bold" pitchFamily="34" charset="-120"/>
              </a:rPr>
              <a:t>Côte Vermeille et Banyuls-sur-Mer</a:t>
            </a:r>
            <a:endParaRPr lang="en-US" sz="2750" dirty="0"/>
          </a:p>
        </p:txBody>
      </p:sp>
      <p:sp>
        <p:nvSpPr>
          <p:cNvPr id="3" name="Text 1"/>
          <p:cNvSpPr/>
          <p:nvPr/>
        </p:nvSpPr>
        <p:spPr>
          <a:xfrm>
            <a:off x="572095" y="1182291"/>
            <a:ext cx="3066217" cy="220504"/>
          </a:xfrm>
          <a:prstGeom prst="rect">
            <a:avLst/>
          </a:prstGeom>
          <a:noFill/>
          <a:ln/>
        </p:spPr>
        <p:txBody>
          <a:bodyPr wrap="none" lIns="0" tIns="0" rIns="0" bIns="0" rtlCol="0" anchor="t"/>
          <a:lstStyle/>
          <a:p>
            <a:pPr algn="l" indent="0" marL="0">
              <a:lnSpc>
                <a:spcPts val="1700"/>
              </a:lnSpc>
              <a:buNone/>
            </a:pPr>
            <a:r>
              <a:rPr lang="en-US" sz="1350" dirty="0">
                <a:solidFill>
                  <a:srgbClr val="091C53"/>
                </a:solidFill>
                <a:latin typeface="Instrument Sans Semi Bold" pitchFamily="34" charset="0"/>
                <a:ea typeface="Instrument Sans Semi Bold" pitchFamily="34" charset="-122"/>
                <a:cs typeface="Instrument Sans Semi Bold" pitchFamily="34" charset="-120"/>
              </a:rPr>
              <a:t>La Cabana d'Arno — Banyuls-sur-Mer</a:t>
            </a:r>
            <a:endParaRPr lang="en-US" sz="1350" dirty="0"/>
          </a:p>
        </p:txBody>
      </p:sp>
      <p:sp>
        <p:nvSpPr>
          <p:cNvPr id="4" name="Text 2"/>
          <p:cNvSpPr/>
          <p:nvPr/>
        </p:nvSpPr>
        <p:spPr>
          <a:xfrm>
            <a:off x="572095" y="1543883"/>
            <a:ext cx="6570940" cy="903446"/>
          </a:xfrm>
          <a:prstGeom prst="rect">
            <a:avLst/>
          </a:prstGeom>
          <a:noFill/>
          <a:ln/>
        </p:spPr>
        <p:txBody>
          <a:bodyPr wrap="squar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Nichée au bord de la Méditerranée, La Cabana d'Arno est une paillote conviviale où se mêlent saveurs catalanes et ambiance décontractée. Vous pourrez y déguster tapas maison, poissons frais et vins locaux dans un cadre naturel, idéal pour un apéritif au coucher du soleil face à la mer. L'atmosphère y est chaleureuse, authentique, parfaite pour un moment de détente entre amis ou en famille.</a:t>
            </a:r>
            <a:endParaRPr lang="en-US" sz="1100" dirty="0"/>
          </a:p>
        </p:txBody>
      </p:sp>
      <p:sp>
        <p:nvSpPr>
          <p:cNvPr id="5" name="Text 3"/>
          <p:cNvSpPr/>
          <p:nvPr/>
        </p:nvSpPr>
        <p:spPr>
          <a:xfrm>
            <a:off x="572095" y="2574369"/>
            <a:ext cx="6570940"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750"/>
              </a:lnSpc>
              <a:buNone/>
            </a:pPr>
            <a:r>
              <a:rPr lang="en-US" sz="1100" u="sng" dirty="0">
                <a:solidFill>
                  <a:srgbClr val="0540AD"/>
                </a:solidFill>
                <a:latin typeface="Instrument Sans Medium" pitchFamily="34" charset="0"/>
                <a:ea typeface="Instrument Sans Medium" pitchFamily="34" charset="-122"/>
                <a:cs typeface="Instrument Sans Medium" pitchFamily="34" charset="-120"/>
                <a:hlinkClick r:id="rId1" invalidUrl="" action="" tgtFrame="" tooltip="" history="1" highlightClick="0" endSnd="0">
                  <a:extLst>
                    <a:ext uri="{A12FA001-AC4F-418D-AE19-62706E023703}">
                      <ahyp:hlinkClr xmlns:ahyp="http://schemas.microsoft.com/office/drawing/2018/hyperlinkcolor" val="tx"/>
                    </a:ext>
                  </a:extLst>
                </a:hlinkClick>
              </a:rPr>
              <a:t>lacabanadarno</a:t>
            </a:r>
            <a:endParaRPr lang="en-US" sz="1100" dirty="0"/>
          </a:p>
        </p:txBody>
      </p:sp>
      <p:sp>
        <p:nvSpPr>
          <p:cNvPr id="6" name="Text 4"/>
          <p:cNvSpPr/>
          <p:nvPr/>
        </p:nvSpPr>
        <p:spPr>
          <a:xfrm>
            <a:off x="572095" y="2927271"/>
            <a:ext cx="6570940"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750"/>
              </a:lnSpc>
              <a:buNone/>
            </a:pPr>
            <a:r>
              <a:rPr lang="en-US" sz="110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@lacabanadarno</a:t>
            </a:r>
            <a:endParaRPr lang="en-US" sz="1100" dirty="0"/>
          </a:p>
        </p:txBody>
      </p:sp>
      <p:pic>
        <p:nvPicPr>
          <p:cNvPr id="7" name="Image 0" descr="preencoded.png">    </p:cNvPr>
          <p:cNvPicPr>
            <a:picLocks noChangeAspect="1"/>
          </p:cNvPicPr>
          <p:nvPr/>
        </p:nvPicPr>
        <p:blipFill>
          <a:blip r:embed="rId3"/>
          <a:stretch>
            <a:fillRect/>
          </a:stretch>
        </p:blipFill>
        <p:spPr>
          <a:xfrm>
            <a:off x="7494984" y="1200031"/>
            <a:ext cx="6570940" cy="4928116"/>
          </a:xfrm>
          <a:prstGeom prst="rect">
            <a:avLst/>
          </a:prstGeom>
        </p:spPr>
      </p:pic>
      <p:sp>
        <p:nvSpPr>
          <p:cNvPr id="8" name="Text 5"/>
          <p:cNvSpPr/>
          <p:nvPr/>
        </p:nvSpPr>
        <p:spPr>
          <a:xfrm>
            <a:off x="7494984" y="6286976"/>
            <a:ext cx="6570940"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La cabane d'Arno – Banyuls</a:t>
            </a:r>
            <a:endParaRPr lang="en-US" sz="1100" dirty="0"/>
          </a:p>
        </p:txBody>
      </p:sp>
      <p:sp>
        <p:nvSpPr>
          <p:cNvPr id="9" name="Text 6"/>
          <p:cNvSpPr/>
          <p:nvPr/>
        </p:nvSpPr>
        <p:spPr>
          <a:xfrm>
            <a:off x="572095" y="6851571"/>
            <a:ext cx="2901077" cy="220504"/>
          </a:xfrm>
          <a:prstGeom prst="rect">
            <a:avLst/>
          </a:prstGeom>
          <a:noFill/>
          <a:ln/>
        </p:spPr>
        <p:txBody>
          <a:bodyPr wrap="none" lIns="0" tIns="0" rIns="0" bIns="0" rtlCol="0" anchor="t"/>
          <a:lstStyle/>
          <a:p>
            <a:pPr algn="l" indent="0" marL="0">
              <a:lnSpc>
                <a:spcPts val="1700"/>
              </a:lnSpc>
              <a:buNone/>
            </a:pPr>
            <a:r>
              <a:rPr lang="en-US" sz="1350" dirty="0">
                <a:solidFill>
                  <a:srgbClr val="091C53"/>
                </a:solidFill>
                <a:latin typeface="Instrument Sans Semi Bold" pitchFamily="34" charset="0"/>
                <a:ea typeface="Instrument Sans Semi Bold" pitchFamily="34" charset="-122"/>
                <a:cs typeface="Instrument Sans Semi Bold" pitchFamily="34" charset="-120"/>
              </a:rPr>
              <a:t>Le Clos de Paulilles — Port-Vendres</a:t>
            </a:r>
            <a:endParaRPr lang="en-US" sz="1350" dirty="0"/>
          </a:p>
        </p:txBody>
      </p:sp>
      <p:sp>
        <p:nvSpPr>
          <p:cNvPr id="10" name="Text 7"/>
          <p:cNvSpPr/>
          <p:nvPr/>
        </p:nvSpPr>
        <p:spPr>
          <a:xfrm>
            <a:off x="572095" y="7283768"/>
            <a:ext cx="13486209" cy="451723"/>
          </a:xfrm>
          <a:prstGeom prst="rect">
            <a:avLst/>
          </a:prstGeom>
          <a:noFill/>
          <a:ln/>
        </p:spPr>
        <p:txBody>
          <a:bodyPr wrap="squar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Ce domaine historique, classé site naturel protégé, offre une expérience rare entre mer et vigne. Le restaurant gastronomique du Clos de Paulilles met en avant les produits locaux et les vins du domaine, dans un cadre idyllique baigné de lumière méditerranéenne. Le site propose également des promenades dans ses jardins et au bord de la crique, parfait pour combiner plaisirs de la table et découverte nature.</a:t>
            </a:r>
            <a:endParaRPr lang="en-US" sz="1100" dirty="0"/>
          </a:p>
        </p:txBody>
      </p:sp>
      <p:sp>
        <p:nvSpPr>
          <p:cNvPr id="11" name="Text 8"/>
          <p:cNvSpPr/>
          <p:nvPr/>
        </p:nvSpPr>
        <p:spPr>
          <a:xfrm>
            <a:off x="572095" y="7894320"/>
            <a:ext cx="13486209"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Site : </a:t>
            </a:r>
            <a:pPr algn="l" indent="0" marL="0">
              <a:lnSpc>
                <a:spcPts val="1750"/>
              </a:lnSpc>
              <a:buNone/>
            </a:pPr>
            <a:r>
              <a:rPr lang="en-US" sz="1100" u="sng" dirty="0">
                <a:solidFill>
                  <a:srgbClr val="0540AD"/>
                </a:solidFill>
                <a:latin typeface="Instrument Sans Medium" pitchFamily="34" charset="0"/>
                <a:ea typeface="Instrument Sans Medium" pitchFamily="34" charset="-122"/>
                <a:cs typeface="Instrument Sans Medium"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closdepaulilles.fr</a:t>
            </a:r>
            <a:endParaRPr lang="en-US" sz="1100" dirty="0"/>
          </a:p>
        </p:txBody>
      </p:sp>
      <p:sp>
        <p:nvSpPr>
          <p:cNvPr id="12" name="Text 9"/>
          <p:cNvSpPr/>
          <p:nvPr/>
        </p:nvSpPr>
        <p:spPr>
          <a:xfrm>
            <a:off x="572095" y="8279011"/>
            <a:ext cx="13486209"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750"/>
              </a:lnSpc>
              <a:buNone/>
            </a:pPr>
            <a:r>
              <a:rPr lang="en-US" sz="1100" u="sng" dirty="0">
                <a:solidFill>
                  <a:srgbClr val="0540AD"/>
                </a:solidFill>
                <a:latin typeface="Instrument Sans Medium" pitchFamily="34" charset="0"/>
                <a:ea typeface="Instrument Sans Medium" pitchFamily="34" charset="-122"/>
                <a:cs typeface="Instrument Sans Medium" pitchFamily="34" charset="-120"/>
                <a:hlinkClick r:id="rId5" invalidUrl="" action="" tgtFrame="" tooltip="" history="1" highlightClick="0" endSnd="0">
                  <a:extLst>
                    <a:ext uri="{A12FA001-AC4F-418D-AE19-62706E023703}">
                      <ahyp:hlinkClr xmlns:ahyp="http://schemas.microsoft.com/office/drawing/2018/hyperlinkcolor" val="tx"/>
                    </a:ext>
                  </a:extLst>
                </a:hlinkClick>
              </a:rPr>
              <a:t>closdepaulilles</a:t>
            </a:r>
            <a:endParaRPr lang="en-US" sz="1100" dirty="0"/>
          </a:p>
        </p:txBody>
      </p:sp>
      <p:sp>
        <p:nvSpPr>
          <p:cNvPr id="13" name="Text 10"/>
          <p:cNvSpPr/>
          <p:nvPr/>
        </p:nvSpPr>
        <p:spPr>
          <a:xfrm>
            <a:off x="572095" y="8663702"/>
            <a:ext cx="13486209" cy="225862"/>
          </a:xfrm>
          <a:prstGeom prst="rect">
            <a:avLst/>
          </a:prstGeom>
          <a:noFill/>
          <a:ln/>
        </p:spPr>
        <p:txBody>
          <a:bodyPr wrap="none" lIns="0" tIns="0" rIns="0" bIns="0" rtlCol="0" anchor="t"/>
          <a:lstStyle/>
          <a:p>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75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@closdepaulilles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21744" y="488513"/>
            <a:ext cx="5985391" cy="555069"/>
          </a:xfrm>
          <a:prstGeom prst="rect">
            <a:avLst/>
          </a:prstGeom>
          <a:noFill/>
          <a:ln/>
        </p:spPr>
        <p:txBody>
          <a:bodyPr wrap="none" lIns="0" tIns="0" rIns="0" bIns="0" rtlCol="0" anchor="t"/>
          <a:lstStyle/>
          <a:p>
            <a:pPr algn="l" indent="0" marL="0">
              <a:lnSpc>
                <a:spcPts val="4350"/>
              </a:lnSpc>
              <a:buNone/>
            </a:pPr>
            <a:r>
              <a:rPr lang="en-US" sz="3450" dirty="0">
                <a:solidFill>
                  <a:srgbClr val="091C53"/>
                </a:solidFill>
                <a:latin typeface="Instrument Sans Semi Bold" pitchFamily="34" charset="0"/>
                <a:ea typeface="Instrument Sans Semi Bold" pitchFamily="34" charset="-122"/>
                <a:cs typeface="Instrument Sans Semi Bold" pitchFamily="34" charset="-120"/>
              </a:rPr>
              <a:t>Le Bout du Monde et La Voile</a:t>
            </a:r>
            <a:endParaRPr lang="en-US" sz="3450" dirty="0"/>
          </a:p>
        </p:txBody>
      </p:sp>
      <p:sp>
        <p:nvSpPr>
          <p:cNvPr id="3" name="Text 1"/>
          <p:cNvSpPr/>
          <p:nvPr/>
        </p:nvSpPr>
        <p:spPr>
          <a:xfrm>
            <a:off x="621744" y="1487686"/>
            <a:ext cx="3019663" cy="277535"/>
          </a:xfrm>
          <a:prstGeom prst="rect">
            <a:avLst/>
          </a:prstGeom>
          <a:noFill/>
          <a:ln/>
        </p:spPr>
        <p:txBody>
          <a:bodyPr wrap="none" lIns="0" tIns="0" rIns="0" bIns="0" rtlCol="0" anchor="t"/>
          <a:lstStyle/>
          <a:p>
            <a:pPr algn="l" indent="0" marL="0">
              <a:lnSpc>
                <a:spcPts val="2150"/>
              </a:lnSpc>
              <a:buNone/>
            </a:pPr>
            <a:r>
              <a:rPr lang="en-US" sz="1700" dirty="0">
                <a:solidFill>
                  <a:srgbClr val="091C53"/>
                </a:solidFill>
                <a:latin typeface="Instrument Sans Semi Bold" pitchFamily="34" charset="0"/>
                <a:ea typeface="Instrument Sans Semi Bold" pitchFamily="34" charset="-122"/>
                <a:cs typeface="Instrument Sans Semi Bold" pitchFamily="34" charset="-120"/>
              </a:rPr>
              <a:t>Le Bout du Monde — Cerbère</a:t>
            </a:r>
            <a:endParaRPr lang="en-US" sz="1700" dirty="0"/>
          </a:p>
        </p:txBody>
      </p:sp>
      <p:pic>
        <p:nvPicPr>
          <p:cNvPr id="4" name="Image 0" descr="preencoded.png">    </p:cNvPr>
          <p:cNvPicPr>
            <a:picLocks noChangeAspect="1"/>
          </p:cNvPicPr>
          <p:nvPr/>
        </p:nvPicPr>
        <p:blipFill>
          <a:blip r:embed="rId1"/>
          <a:stretch>
            <a:fillRect/>
          </a:stretch>
        </p:blipFill>
        <p:spPr>
          <a:xfrm>
            <a:off x="621744" y="1965007"/>
            <a:ext cx="5943600" cy="3429000"/>
          </a:xfrm>
          <a:prstGeom prst="rect">
            <a:avLst/>
          </a:prstGeom>
        </p:spPr>
      </p:pic>
      <p:sp>
        <p:nvSpPr>
          <p:cNvPr id="5" name="Text 2"/>
          <p:cNvSpPr/>
          <p:nvPr/>
        </p:nvSpPr>
        <p:spPr>
          <a:xfrm>
            <a:off x="621744" y="5593794"/>
            <a:ext cx="6476762" cy="1705213"/>
          </a:xfrm>
          <a:prstGeom prst="rect">
            <a:avLst/>
          </a:prstGeom>
          <a:noFill/>
          <a:ln/>
        </p:spPr>
        <p:txBody>
          <a:bodyPr wrap="square" lIns="0" tIns="0" rIns="0" bIns="0" rtlCol="0" anchor="t"/>
          <a:lstStyle/>
          <a:p>
            <a:pPr algn="l" indent="0" marL="0">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Bar associatif et culturel en bord de mer, Le Bout du Monde est un lieu alternatif où se croisent artistes, voyageurs et locaux. Sa programmation musicale et événementielle riche (concerts, lectures, projections) en fait un point de rencontre chaleureux et engagé. Ici, l'ambiance est simple et sauvage, parfaite pour ceux qui cherchent une expérience authentique loin des circuits touristiques classiques.</a:t>
            </a:r>
            <a:endParaRPr lang="en-US" sz="1350" dirty="0"/>
          </a:p>
        </p:txBody>
      </p:sp>
      <p:sp>
        <p:nvSpPr>
          <p:cNvPr id="6" name="Text 3"/>
          <p:cNvSpPr/>
          <p:nvPr/>
        </p:nvSpPr>
        <p:spPr>
          <a:xfrm>
            <a:off x="621744" y="7458789"/>
            <a:ext cx="6476762" cy="284202"/>
          </a:xfrm>
          <a:prstGeom prst="rect">
            <a:avLst/>
          </a:prstGeom>
          <a:noFill/>
          <a:ln/>
        </p:spPr>
        <p:txBody>
          <a:bodyPr wrap="none" lIns="0" tIns="0" rIns="0" bIns="0" rtlCol="0" anchor="t"/>
          <a:lstStyle/>
          <a:p>
            <a:pPr algn="l" indent="0" marL="0">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2200"/>
              </a:lnSpc>
              <a:buNone/>
            </a:pPr>
            <a:r>
              <a:rPr lang="en-US" sz="135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leboutdumondecerbere</a:t>
            </a:r>
            <a:endParaRPr lang="en-US" sz="1350" dirty="0"/>
          </a:p>
        </p:txBody>
      </p:sp>
      <p:sp>
        <p:nvSpPr>
          <p:cNvPr id="7" name="Text 4"/>
          <p:cNvSpPr/>
          <p:nvPr/>
        </p:nvSpPr>
        <p:spPr>
          <a:xfrm>
            <a:off x="7539514" y="1487686"/>
            <a:ext cx="2220516" cy="277535"/>
          </a:xfrm>
          <a:prstGeom prst="rect">
            <a:avLst/>
          </a:prstGeom>
          <a:noFill/>
          <a:ln/>
        </p:spPr>
        <p:txBody>
          <a:bodyPr wrap="none" lIns="0" tIns="0" rIns="0" bIns="0" rtlCol="0" anchor="t"/>
          <a:lstStyle/>
          <a:p>
            <a:pPr algn="l" indent="0" marL="0">
              <a:lnSpc>
                <a:spcPts val="2150"/>
              </a:lnSpc>
              <a:buNone/>
            </a:pPr>
            <a:r>
              <a:rPr lang="en-US" sz="1700" dirty="0">
                <a:solidFill>
                  <a:srgbClr val="091C53"/>
                </a:solidFill>
                <a:latin typeface="Instrument Sans Semi Bold" pitchFamily="34" charset="0"/>
                <a:ea typeface="Instrument Sans Semi Bold" pitchFamily="34" charset="-122"/>
                <a:cs typeface="Instrument Sans Semi Bold" pitchFamily="34" charset="-120"/>
              </a:rPr>
              <a:t>La Voile — Collioure</a:t>
            </a:r>
            <a:endParaRPr lang="en-US" sz="1700" dirty="0"/>
          </a:p>
        </p:txBody>
      </p:sp>
      <p:pic>
        <p:nvPicPr>
          <p:cNvPr id="8" name="Image 1" descr="preencoded.png">    </p:cNvPr>
          <p:cNvPicPr>
            <a:picLocks noChangeAspect="1"/>
          </p:cNvPicPr>
          <p:nvPr/>
        </p:nvPicPr>
        <p:blipFill>
          <a:blip r:embed="rId3"/>
          <a:stretch>
            <a:fillRect/>
          </a:stretch>
        </p:blipFill>
        <p:spPr>
          <a:xfrm>
            <a:off x="7539514" y="1965007"/>
            <a:ext cx="5943600" cy="3429000"/>
          </a:xfrm>
          <a:prstGeom prst="rect">
            <a:avLst/>
          </a:prstGeom>
        </p:spPr>
      </p:pic>
      <p:sp>
        <p:nvSpPr>
          <p:cNvPr id="9" name="Text 5"/>
          <p:cNvSpPr/>
          <p:nvPr/>
        </p:nvSpPr>
        <p:spPr>
          <a:xfrm>
            <a:off x="7539514" y="5593794"/>
            <a:ext cx="6476762" cy="852607"/>
          </a:xfrm>
          <a:prstGeom prst="rect">
            <a:avLst/>
          </a:prstGeom>
          <a:noFill/>
          <a:ln/>
        </p:spPr>
        <p:txBody>
          <a:bodyPr wrap="square" lIns="0" tIns="0" rIns="0" bIns="0" rtlCol="0" anchor="t"/>
          <a:lstStyle/>
          <a:p>
            <a:pPr algn="l" indent="0" marL="0">
              <a:lnSpc>
                <a:spcPts val="2200"/>
              </a:lnSpc>
              <a:buNone/>
            </a:pPr>
            <a:r>
              <a:rPr lang="en-US" sz="1350" dirty="0">
                <a:solidFill>
                  <a:srgbClr val="1E3063"/>
                </a:solidFill>
                <a:latin typeface="Instrument Sans Medium" pitchFamily="34" charset="0"/>
                <a:ea typeface="Instrument Sans Medium" pitchFamily="34" charset="-122"/>
                <a:cs typeface="Instrument Sans Medium" pitchFamily="34" charset="-120"/>
              </a:rPr>
              <a:t>Les superbes terrasses étagées de ce restaurant s'agrippent au rocher. Décor aux couleurs du Sud et tableaux contemporains. Comme sur le Pont d'un bateau. Grand choix de vins.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4037" y="844987"/>
            <a:ext cx="6172200" cy="771525"/>
          </a:xfrm>
          <a:prstGeom prst="rect">
            <a:avLst/>
          </a:prstGeom>
          <a:noFill/>
          <a:ln/>
        </p:spPr>
        <p:txBody>
          <a:bodyPr wrap="none" lIns="0" tIns="0" rIns="0" bIns="0" rtlCol="0" anchor="t"/>
          <a:lstStyle/>
          <a:p>
            <a:pPr algn="l" indent="0" marL="0">
              <a:lnSpc>
                <a:spcPts val="6050"/>
              </a:lnSpc>
              <a:buNone/>
            </a:pPr>
            <a:r>
              <a:rPr lang="en-US" sz="4850" dirty="0">
                <a:solidFill>
                  <a:srgbClr val="091C53"/>
                </a:solidFill>
                <a:latin typeface="Instrument Sans Semi Bold" pitchFamily="34" charset="0"/>
                <a:ea typeface="Instrument Sans Semi Bold" pitchFamily="34" charset="-122"/>
                <a:cs typeface="Instrument Sans Semi Bold" pitchFamily="34" charset="-120"/>
              </a:rPr>
              <a:t>Argelès-sur-Mer</a:t>
            </a:r>
            <a:endParaRPr lang="en-US" sz="4850" dirty="0"/>
          </a:p>
        </p:txBody>
      </p:sp>
      <p:sp>
        <p:nvSpPr>
          <p:cNvPr id="3" name="Shape 1"/>
          <p:cNvSpPr/>
          <p:nvPr/>
        </p:nvSpPr>
        <p:spPr>
          <a:xfrm>
            <a:off x="864037" y="2110264"/>
            <a:ext cx="6327696" cy="5274231"/>
          </a:xfrm>
          <a:prstGeom prst="roundRect">
            <a:avLst>
              <a:gd name="adj" fmla="val 4213"/>
            </a:avLst>
          </a:prstGeom>
          <a:solidFill>
            <a:srgbClr val="CEE6FD"/>
          </a:solidFill>
          <a:ln/>
        </p:spPr>
      </p:sp>
      <p:sp>
        <p:nvSpPr>
          <p:cNvPr id="4" name="Text 2"/>
          <p:cNvSpPr/>
          <p:nvPr/>
        </p:nvSpPr>
        <p:spPr>
          <a:xfrm>
            <a:off x="1110853" y="2357080"/>
            <a:ext cx="5469493" cy="385763"/>
          </a:xfrm>
          <a:prstGeom prst="rect">
            <a:avLst/>
          </a:prstGeom>
          <a:noFill/>
          <a:ln/>
        </p:spPr>
        <p:txBody>
          <a:bodyPr wrap="none" lIns="0" tIns="0" rIns="0" bIns="0" rtlCol="0" anchor="t"/>
          <a:lstStyle/>
          <a:p>
            <a:pPr algn="l" indent="0" marL="0">
              <a:lnSpc>
                <a:spcPts val="30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La Nouvelle Vague — Argelès-sur-Mer</a:t>
            </a:r>
            <a:endParaRPr lang="en-US" sz="2400" dirty="0"/>
          </a:p>
        </p:txBody>
      </p:sp>
      <p:sp>
        <p:nvSpPr>
          <p:cNvPr id="5" name="Text 3"/>
          <p:cNvSpPr/>
          <p:nvPr/>
        </p:nvSpPr>
        <p:spPr>
          <a:xfrm>
            <a:off x="1110853" y="2890957"/>
            <a:ext cx="5834063" cy="3160395"/>
          </a:xfrm>
          <a:prstGeom prst="rect">
            <a:avLst/>
          </a:prstGeom>
          <a:noFill/>
          <a:ln/>
        </p:spPr>
        <p:txBody>
          <a:bodyPr wrap="squar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La Nouvelle Vague est un club de plage moderne et dynamique qui séduit par son cadre contemporain et ses animations estivales. On y savoure une cuisine méditerranéenne gourmande et des cocktails originaux tout en profitant de la plage. Les soirées DJ attirent une clientèle jeune et festive, faisant de ce lieu un incontournable de la saison estivale à Argelès.</a:t>
            </a:r>
            <a:endParaRPr lang="en-US" sz="1900" dirty="0"/>
          </a:p>
        </p:txBody>
      </p:sp>
      <p:sp>
        <p:nvSpPr>
          <p:cNvPr id="6" name="Text 4"/>
          <p:cNvSpPr/>
          <p:nvPr/>
        </p:nvSpPr>
        <p:spPr>
          <a:xfrm>
            <a:off x="1110853" y="6199465"/>
            <a:ext cx="5834063" cy="395049"/>
          </a:xfrm>
          <a:prstGeom prst="rect">
            <a:avLst/>
          </a:prstGeom>
          <a:noFill/>
          <a:ln/>
        </p:spPr>
        <p:txBody>
          <a:bodyPr wrap="non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3100"/>
              </a:lnSpc>
              <a:buNone/>
            </a:pPr>
            <a:r>
              <a:rPr lang="en-US" sz="1900" u="sng" dirty="0">
                <a:solidFill>
                  <a:srgbClr val="0540AD"/>
                </a:solidFill>
                <a:latin typeface="Instrument Sans Medium" pitchFamily="34" charset="0"/>
                <a:ea typeface="Instrument Sans Medium" pitchFamily="34" charset="-122"/>
                <a:cs typeface="Instrument Sans Medium" pitchFamily="34" charset="-120"/>
                <a:hlinkClick r:id="rId1" invalidUrl="" action="" tgtFrame="" tooltip="" history="1" highlightClick="0" endSnd="0">
                  <a:extLst>
                    <a:ext uri="{A12FA001-AC4F-418D-AE19-62706E023703}">
                      <ahyp:hlinkClr xmlns:ahyp="http://schemas.microsoft.com/office/drawing/2018/hyperlinkcolor" val="tx"/>
                    </a:ext>
                  </a:extLst>
                </a:hlinkClick>
              </a:rPr>
              <a:t>lanouvellevagueargeles</a:t>
            </a:r>
            <a:endParaRPr lang="en-US" sz="1900" dirty="0"/>
          </a:p>
        </p:txBody>
      </p:sp>
      <p:sp>
        <p:nvSpPr>
          <p:cNvPr id="7" name="Text 5"/>
          <p:cNvSpPr/>
          <p:nvPr/>
        </p:nvSpPr>
        <p:spPr>
          <a:xfrm>
            <a:off x="1110853" y="6742628"/>
            <a:ext cx="5834063" cy="395049"/>
          </a:xfrm>
          <a:prstGeom prst="rect">
            <a:avLst/>
          </a:prstGeom>
          <a:noFill/>
          <a:ln/>
        </p:spPr>
        <p:txBody>
          <a:bodyPr wrap="non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3100"/>
              </a:lnSpc>
              <a:buNone/>
            </a:pPr>
            <a:r>
              <a:rPr lang="en-US" sz="190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@lanouvellevagueargeles</a:t>
            </a:r>
            <a:endParaRPr lang="en-US" sz="1900" dirty="0"/>
          </a:p>
        </p:txBody>
      </p:sp>
      <p:sp>
        <p:nvSpPr>
          <p:cNvPr id="8" name="Shape 6"/>
          <p:cNvSpPr/>
          <p:nvPr/>
        </p:nvSpPr>
        <p:spPr>
          <a:xfrm>
            <a:off x="7438549" y="2110264"/>
            <a:ext cx="6327815" cy="5274231"/>
          </a:xfrm>
          <a:prstGeom prst="roundRect">
            <a:avLst>
              <a:gd name="adj" fmla="val 4213"/>
            </a:avLst>
          </a:prstGeom>
          <a:solidFill>
            <a:srgbClr val="CEE6FD"/>
          </a:solidFill>
          <a:ln/>
        </p:spPr>
      </p:sp>
      <p:sp>
        <p:nvSpPr>
          <p:cNvPr id="9" name="Text 7"/>
          <p:cNvSpPr/>
          <p:nvPr/>
        </p:nvSpPr>
        <p:spPr>
          <a:xfrm>
            <a:off x="7685365" y="2357080"/>
            <a:ext cx="4445318" cy="385763"/>
          </a:xfrm>
          <a:prstGeom prst="rect">
            <a:avLst/>
          </a:prstGeom>
          <a:noFill/>
          <a:ln/>
        </p:spPr>
        <p:txBody>
          <a:bodyPr wrap="none" lIns="0" tIns="0" rIns="0" bIns="0" rtlCol="0" anchor="t"/>
          <a:lstStyle/>
          <a:p>
            <a:pPr algn="l" indent="0" marL="0">
              <a:lnSpc>
                <a:spcPts val="3000"/>
              </a:lnSpc>
              <a:buNone/>
            </a:pPr>
            <a:r>
              <a:rPr lang="en-US" sz="2400" dirty="0">
                <a:solidFill>
                  <a:srgbClr val="1E3063"/>
                </a:solidFill>
                <a:latin typeface="Instrument Sans Semi Bold" pitchFamily="34" charset="0"/>
                <a:ea typeface="Instrument Sans Semi Bold" pitchFamily="34" charset="-122"/>
                <a:cs typeface="Instrument Sans Semi Bold" pitchFamily="34" charset="-120"/>
              </a:rPr>
              <a:t>Casa Boem — Argelès-sur-Mer</a:t>
            </a:r>
            <a:endParaRPr lang="en-US" sz="2400" dirty="0"/>
          </a:p>
        </p:txBody>
      </p:sp>
      <p:sp>
        <p:nvSpPr>
          <p:cNvPr id="10" name="Text 8"/>
          <p:cNvSpPr/>
          <p:nvPr/>
        </p:nvSpPr>
        <p:spPr>
          <a:xfrm>
            <a:off x="7685365" y="2890957"/>
            <a:ext cx="5834182" cy="2765346"/>
          </a:xfrm>
          <a:prstGeom prst="rect">
            <a:avLst/>
          </a:prstGeom>
          <a:noFill/>
          <a:ln/>
        </p:spPr>
        <p:txBody>
          <a:bodyPr wrap="squar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Casa Boem est un bar au style bohème et artistique, où l'on se laisse porter par une programmation musicale éclectique et des soirées thématiques. Les tapas y sont généreuses et préparées avec soin, dans une atmosphère intime et chaleureuse qui invite à la convivialité et à la découverte.</a:t>
            </a:r>
            <a:endParaRPr lang="en-US" sz="1900" dirty="0"/>
          </a:p>
        </p:txBody>
      </p:sp>
      <p:sp>
        <p:nvSpPr>
          <p:cNvPr id="11" name="Text 9"/>
          <p:cNvSpPr/>
          <p:nvPr/>
        </p:nvSpPr>
        <p:spPr>
          <a:xfrm>
            <a:off x="7685365" y="5804416"/>
            <a:ext cx="5834182" cy="395049"/>
          </a:xfrm>
          <a:prstGeom prst="rect">
            <a:avLst/>
          </a:prstGeom>
          <a:noFill/>
          <a:ln/>
        </p:spPr>
        <p:txBody>
          <a:bodyPr wrap="non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3100"/>
              </a:lnSpc>
              <a:buNone/>
            </a:pPr>
            <a:r>
              <a:rPr lang="en-US" sz="1900" u="sng" dirty="0">
                <a:solidFill>
                  <a:srgbClr val="0540AD"/>
                </a:solidFill>
                <a:latin typeface="Instrument Sans Medium" pitchFamily="34" charset="0"/>
                <a:ea typeface="Instrument Sans Medium" pitchFamily="34" charset="-122"/>
                <a:cs typeface="Instrument Sans Medium"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casaboemargeles</a:t>
            </a:r>
            <a:endParaRPr lang="en-US" sz="1900" dirty="0"/>
          </a:p>
        </p:txBody>
      </p:sp>
      <p:sp>
        <p:nvSpPr>
          <p:cNvPr id="12" name="Text 10"/>
          <p:cNvSpPr/>
          <p:nvPr/>
        </p:nvSpPr>
        <p:spPr>
          <a:xfrm>
            <a:off x="7685365" y="6347579"/>
            <a:ext cx="5834182" cy="395049"/>
          </a:xfrm>
          <a:prstGeom prst="rect">
            <a:avLst/>
          </a:prstGeom>
          <a:noFill/>
          <a:ln/>
        </p:spPr>
        <p:txBody>
          <a:bodyPr wrap="none" lIns="0" tIns="0" rIns="0" bIns="0" rtlCol="0" anchor="t"/>
          <a:lstStyle/>
          <a:p>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3100"/>
              </a:lnSpc>
              <a:buNone/>
            </a:pPr>
            <a:r>
              <a:rPr lang="en-US" sz="1900" dirty="0">
                <a:solidFill>
                  <a:srgbClr val="1E3063"/>
                </a:solidFill>
                <a:latin typeface="Instrument Sans Medium" pitchFamily="34" charset="0"/>
                <a:ea typeface="Instrument Sans Medium" pitchFamily="34" charset="-122"/>
                <a:cs typeface="Instrument Sans Medium" pitchFamily="34" charset="-120"/>
              </a:rPr>
              <a:t>@casaboemargeles</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72095" y="339447"/>
            <a:ext cx="5431274" cy="385763"/>
          </a:xfrm>
          <a:prstGeom prst="rect">
            <a:avLst/>
          </a:prstGeom>
          <a:noFill/>
          <a:ln/>
        </p:spPr>
        <p:txBody>
          <a:bodyPr wrap="none" lIns="0" tIns="0" rIns="0" bIns="0" rtlCol="0" anchor="t"/>
          <a:lstStyle/>
          <a:p>
            <a:pPr algn="l" indent="0" marL="0">
              <a:lnSpc>
                <a:spcPts val="3000"/>
              </a:lnSpc>
              <a:buNone/>
            </a:pPr>
            <a:r>
              <a:rPr lang="en-US" sz="2400" dirty="0">
                <a:solidFill>
                  <a:srgbClr val="091C53"/>
                </a:solidFill>
                <a:latin typeface="Instrument Sans Semi Bold" pitchFamily="34" charset="0"/>
                <a:ea typeface="Instrument Sans Semi Bold" pitchFamily="34" charset="-122"/>
                <a:cs typeface="Instrument Sans Semi Bold" pitchFamily="34" charset="-120"/>
              </a:rPr>
              <a:t>Saint-Cyprien et Canet-en-Roussillon</a:t>
            </a:r>
            <a:endParaRPr lang="en-US" sz="2400" dirty="0"/>
          </a:p>
        </p:txBody>
      </p:sp>
      <p:sp>
        <p:nvSpPr>
          <p:cNvPr id="3" name="Text 1"/>
          <p:cNvSpPr/>
          <p:nvPr/>
        </p:nvSpPr>
        <p:spPr>
          <a:xfrm>
            <a:off x="572095" y="1033701"/>
            <a:ext cx="2715816"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Temple Beach — Saint-Cyprien-Plage</a:t>
            </a:r>
            <a:endParaRPr lang="en-US" sz="1200" dirty="0"/>
          </a:p>
        </p:txBody>
      </p:sp>
      <p:sp>
        <p:nvSpPr>
          <p:cNvPr id="4" name="Text 2"/>
          <p:cNvSpPr/>
          <p:nvPr/>
        </p:nvSpPr>
        <p:spPr>
          <a:xfrm>
            <a:off x="572095" y="1349931"/>
            <a:ext cx="6592610" cy="592574"/>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Lieu tendance, Temple Beach propose une expérience complète avec brunchs gourmands, apéritifs au coucher du soleil et soirées animées par des DJ. Face à la mer, ce club de plage moderne attire une clientèle à la recherche d'un cadre stylé et d'une ambiance festive.</a:t>
            </a:r>
            <a:endParaRPr lang="en-US" sz="950" dirty="0"/>
          </a:p>
        </p:txBody>
      </p:sp>
      <p:sp>
        <p:nvSpPr>
          <p:cNvPr id="5" name="Text 3"/>
          <p:cNvSpPr/>
          <p:nvPr/>
        </p:nvSpPr>
        <p:spPr>
          <a:xfrm>
            <a:off x="572095" y="2053590"/>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1" invalidUrl="" action="" tgtFrame="" tooltip="" history="1" highlightClick="0" endSnd="0">
                  <a:extLst>
                    <a:ext uri="{A12FA001-AC4F-418D-AE19-62706E023703}">
                      <ahyp:hlinkClr xmlns:ahyp="http://schemas.microsoft.com/office/drawing/2018/hyperlinkcolor" val="tx"/>
                    </a:ext>
                  </a:extLst>
                </a:hlinkClick>
              </a:rPr>
              <a:t>templebeachstcyprien</a:t>
            </a:r>
            <a:endParaRPr lang="en-US" sz="950" dirty="0"/>
          </a:p>
        </p:txBody>
      </p:sp>
      <p:sp>
        <p:nvSpPr>
          <p:cNvPr id="6" name="Text 4"/>
          <p:cNvSpPr/>
          <p:nvPr/>
        </p:nvSpPr>
        <p:spPr>
          <a:xfrm>
            <a:off x="572095" y="2362200"/>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@templebeachstcyprien</a:t>
            </a:r>
            <a:endParaRPr lang="en-US" sz="950" dirty="0"/>
          </a:p>
        </p:txBody>
      </p:sp>
      <p:sp>
        <p:nvSpPr>
          <p:cNvPr id="7" name="Text 5"/>
          <p:cNvSpPr/>
          <p:nvPr/>
        </p:nvSpPr>
        <p:spPr>
          <a:xfrm>
            <a:off x="7473315" y="1033701"/>
            <a:ext cx="3023235"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Naudo Beach Club — Canet-en-Roussillon</a:t>
            </a:r>
            <a:endParaRPr lang="en-US" sz="1200" dirty="0"/>
          </a:p>
        </p:txBody>
      </p:sp>
      <p:pic>
        <p:nvPicPr>
          <p:cNvPr id="8" name="Image 0" descr="preencoded.png">    </p:cNvPr>
          <p:cNvPicPr>
            <a:picLocks noChangeAspect="1"/>
          </p:cNvPicPr>
          <p:nvPr/>
        </p:nvPicPr>
        <p:blipFill>
          <a:blip r:embed="rId3"/>
          <a:stretch>
            <a:fillRect/>
          </a:stretch>
        </p:blipFill>
        <p:spPr>
          <a:xfrm>
            <a:off x="7473315" y="1365409"/>
            <a:ext cx="6592610" cy="4371380"/>
          </a:xfrm>
          <a:prstGeom prst="rect">
            <a:avLst/>
          </a:prstGeom>
        </p:spPr>
      </p:pic>
      <p:sp>
        <p:nvSpPr>
          <p:cNvPr id="9" name="Text 6"/>
          <p:cNvSpPr/>
          <p:nvPr/>
        </p:nvSpPr>
        <p:spPr>
          <a:xfrm>
            <a:off x="7473315" y="5875615"/>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EXPO-SENAT</a:t>
            </a:r>
            <a:endParaRPr lang="en-US" sz="950" dirty="0"/>
          </a:p>
        </p:txBody>
      </p:sp>
      <p:sp>
        <p:nvSpPr>
          <p:cNvPr id="10" name="Text 7"/>
          <p:cNvSpPr/>
          <p:nvPr/>
        </p:nvSpPr>
        <p:spPr>
          <a:xfrm>
            <a:off x="7473315" y="6184225"/>
            <a:ext cx="6592610" cy="592574"/>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Ce club familial met à l'honneur la cuisine catalane traditionnelle, avec un large choix de plats régionaux servis dans une ambiance conviviale. De nombreuses animations rythment la saison estivale, avec une programmation adaptée aux petits comme aux grands.</a:t>
            </a:r>
            <a:endParaRPr lang="en-US" sz="950" dirty="0"/>
          </a:p>
        </p:txBody>
      </p:sp>
      <p:sp>
        <p:nvSpPr>
          <p:cNvPr id="11" name="Text 8"/>
          <p:cNvSpPr/>
          <p:nvPr/>
        </p:nvSpPr>
        <p:spPr>
          <a:xfrm>
            <a:off x="7473315" y="6887885"/>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4" invalidUrl="" action="" tgtFrame="" tooltip="" history="1" highlightClick="0" endSnd="0">
                  <a:extLst>
                    <a:ext uri="{A12FA001-AC4F-418D-AE19-62706E023703}">
                      <ahyp:hlinkClr xmlns:ahyp="http://schemas.microsoft.com/office/drawing/2018/hyperlinkcolor" val="tx"/>
                    </a:ext>
                  </a:extLst>
                </a:hlinkClick>
              </a:rPr>
              <a:t>NaudoBeach</a:t>
            </a:r>
            <a:endParaRPr lang="en-US" sz="950" dirty="0"/>
          </a:p>
        </p:txBody>
      </p:sp>
      <p:sp>
        <p:nvSpPr>
          <p:cNvPr id="12" name="Text 9"/>
          <p:cNvSpPr/>
          <p:nvPr/>
        </p:nvSpPr>
        <p:spPr>
          <a:xfrm>
            <a:off x="7473315" y="7196495"/>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5" invalidUrl="" action="" tgtFrame="" tooltip="" history="1" highlightClick="0" endSnd="0">
                  <a:extLst>
                    <a:ext uri="{A12FA001-AC4F-418D-AE19-62706E023703}">
                      <ahyp:hlinkClr xmlns:ahyp="http://schemas.microsoft.com/office/drawing/2018/hyperlinkcolor" val="tx"/>
                    </a:ext>
                  </a:extLst>
                </a:hlinkClick>
              </a:rPr>
              <a:t>@naudobeach</a:t>
            </a:r>
            <a:endParaRPr lang="en-US" sz="950" dirty="0"/>
          </a:p>
        </p:txBody>
      </p:sp>
      <p:sp>
        <p:nvSpPr>
          <p:cNvPr id="13" name="Text 10"/>
          <p:cNvSpPr/>
          <p:nvPr/>
        </p:nvSpPr>
        <p:spPr>
          <a:xfrm>
            <a:off x="572095" y="7690247"/>
            <a:ext cx="2487811"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Côté Plage — Canet-en-Roussillon</a:t>
            </a:r>
            <a:endParaRPr lang="en-US" sz="1200" dirty="0"/>
          </a:p>
        </p:txBody>
      </p:sp>
      <p:sp>
        <p:nvSpPr>
          <p:cNvPr id="14" name="Text 11"/>
          <p:cNvSpPr/>
          <p:nvPr/>
        </p:nvSpPr>
        <p:spPr>
          <a:xfrm>
            <a:off x="572095" y="8068270"/>
            <a:ext cx="13486209"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Lieu chic et raffiné, Côté Plage se distingue par son service haut de gamme, ses barbecues de table et une cuisine méditerranéenne inventive. Ce club séduit une clientèle élégante qui recherche confort et qualité au bord de la mer.</a:t>
            </a:r>
            <a:endParaRPr lang="en-US" sz="950" dirty="0"/>
          </a:p>
        </p:txBody>
      </p:sp>
      <p:sp>
        <p:nvSpPr>
          <p:cNvPr id="15" name="Text 12"/>
          <p:cNvSpPr/>
          <p:nvPr/>
        </p:nvSpPr>
        <p:spPr>
          <a:xfrm>
            <a:off x="572095" y="8404622"/>
            <a:ext cx="13486209"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coteplagecanet</a:t>
            </a:r>
            <a:endParaRPr lang="en-US" sz="950" dirty="0"/>
          </a:p>
        </p:txBody>
      </p:sp>
      <p:sp>
        <p:nvSpPr>
          <p:cNvPr id="16" name="Text 13"/>
          <p:cNvSpPr/>
          <p:nvPr/>
        </p:nvSpPr>
        <p:spPr>
          <a:xfrm>
            <a:off x="572095" y="8740973"/>
            <a:ext cx="13486209"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@coteplagecanet</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72095" y="339447"/>
            <a:ext cx="3879294" cy="385763"/>
          </a:xfrm>
          <a:prstGeom prst="rect">
            <a:avLst/>
          </a:prstGeom>
          <a:noFill/>
          <a:ln/>
        </p:spPr>
        <p:txBody>
          <a:bodyPr wrap="none" lIns="0" tIns="0" rIns="0" bIns="0" rtlCol="0" anchor="t"/>
          <a:lstStyle/>
          <a:p>
            <a:pPr algn="l" indent="0" marL="0">
              <a:lnSpc>
                <a:spcPts val="3000"/>
              </a:lnSpc>
              <a:buNone/>
            </a:pPr>
            <a:r>
              <a:rPr lang="en-US" sz="2400" dirty="0">
                <a:solidFill>
                  <a:srgbClr val="091C53"/>
                </a:solidFill>
                <a:latin typeface="Instrument Sans Semi Bold" pitchFamily="34" charset="0"/>
                <a:ea typeface="Instrument Sans Semi Bold" pitchFamily="34" charset="-122"/>
                <a:cs typeface="Instrument Sans Semi Bold" pitchFamily="34" charset="-120"/>
              </a:rPr>
              <a:t>Torreilles-Plage et Leucate</a:t>
            </a:r>
            <a:endParaRPr lang="en-US" sz="2400" dirty="0"/>
          </a:p>
        </p:txBody>
      </p:sp>
      <p:sp>
        <p:nvSpPr>
          <p:cNvPr id="3" name="Text 1"/>
          <p:cNvSpPr/>
          <p:nvPr/>
        </p:nvSpPr>
        <p:spPr>
          <a:xfrm>
            <a:off x="572095" y="1033701"/>
            <a:ext cx="1543050"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Torreilles-Plage</a:t>
            </a:r>
            <a:endParaRPr lang="en-US" sz="1200" dirty="0"/>
          </a:p>
        </p:txBody>
      </p:sp>
      <p:pic>
        <p:nvPicPr>
          <p:cNvPr id="4" name="Image 0" descr="preencoded.png">    </p:cNvPr>
          <p:cNvPicPr>
            <a:picLocks noChangeAspect="1"/>
          </p:cNvPicPr>
          <p:nvPr/>
        </p:nvPicPr>
        <p:blipFill>
          <a:blip r:embed="rId1"/>
          <a:stretch>
            <a:fillRect/>
          </a:stretch>
        </p:blipFill>
        <p:spPr>
          <a:xfrm>
            <a:off x="572095" y="1365409"/>
            <a:ext cx="6592610" cy="4944428"/>
          </a:xfrm>
          <a:prstGeom prst="rect">
            <a:avLst/>
          </a:prstGeom>
        </p:spPr>
      </p:pic>
      <p:sp>
        <p:nvSpPr>
          <p:cNvPr id="5" name="Text 2"/>
          <p:cNvSpPr/>
          <p:nvPr/>
        </p:nvSpPr>
        <p:spPr>
          <a:xfrm>
            <a:off x="572095" y="6448663"/>
            <a:ext cx="1543050"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Le Zaza Club</a:t>
            </a:r>
            <a:endParaRPr lang="en-US" sz="1200" dirty="0"/>
          </a:p>
        </p:txBody>
      </p:sp>
      <p:sp>
        <p:nvSpPr>
          <p:cNvPr id="6" name="Text 3"/>
          <p:cNvSpPr/>
          <p:nvPr/>
        </p:nvSpPr>
        <p:spPr>
          <a:xfrm>
            <a:off x="572095" y="6764893"/>
            <a:ext cx="6592610" cy="592574"/>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Le Zaza Club est un club de plage réputé pour son cadre élégant et sa cuisine méditerranéenne raffinée. Son ambiance décontractée et ses cocktails maison en font un lieu de choix pour un moment de détente les pieds dans le sable.</a:t>
            </a:r>
            <a:endParaRPr lang="en-US" sz="950" dirty="0"/>
          </a:p>
        </p:txBody>
      </p:sp>
      <p:sp>
        <p:nvSpPr>
          <p:cNvPr id="7" name="Text 4"/>
          <p:cNvSpPr/>
          <p:nvPr/>
        </p:nvSpPr>
        <p:spPr>
          <a:xfrm>
            <a:off x="572095" y="7468552"/>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lezazaclub</a:t>
            </a:r>
            <a:endParaRPr lang="en-US" sz="950" dirty="0"/>
          </a:p>
        </p:txBody>
      </p:sp>
      <p:sp>
        <p:nvSpPr>
          <p:cNvPr id="8" name="Text 5"/>
          <p:cNvSpPr/>
          <p:nvPr/>
        </p:nvSpPr>
        <p:spPr>
          <a:xfrm>
            <a:off x="572095" y="7777163"/>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3" invalidUrl="" action="" tgtFrame="" tooltip="" history="1" highlightClick="0" endSnd="0">
                  <a:extLst>
                    <a:ext uri="{A12FA001-AC4F-418D-AE19-62706E023703}">
                      <ahyp:hlinkClr xmlns:ahyp="http://schemas.microsoft.com/office/drawing/2018/hyperlinkcolor" val="tx"/>
                    </a:ext>
                  </a:extLst>
                </a:hlinkClick>
              </a:rPr>
              <a:t>@lezazaclub</a:t>
            </a:r>
            <a:endParaRPr lang="en-US" sz="950" dirty="0"/>
          </a:p>
        </p:txBody>
      </p:sp>
      <p:sp>
        <p:nvSpPr>
          <p:cNvPr id="9" name="Text 6"/>
          <p:cNvSpPr/>
          <p:nvPr/>
        </p:nvSpPr>
        <p:spPr>
          <a:xfrm>
            <a:off x="572095" y="8098036"/>
            <a:ext cx="1543050"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Maya Club</a:t>
            </a:r>
            <a:endParaRPr lang="en-US" sz="1200" dirty="0"/>
          </a:p>
        </p:txBody>
      </p:sp>
      <p:sp>
        <p:nvSpPr>
          <p:cNvPr id="10" name="Text 7"/>
          <p:cNvSpPr/>
          <p:nvPr/>
        </p:nvSpPr>
        <p:spPr>
          <a:xfrm>
            <a:off x="572095" y="8414266"/>
            <a:ext cx="6592610" cy="395049"/>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Paillote intimiste située dans les dunes, Maya Club offre une atmosphère calme et naturelle. C'est l'endroit parfait pour ceux qui recherchent un cadre serein, loin de l'agitation des grandes plages.</a:t>
            </a:r>
            <a:endParaRPr lang="en-US" sz="950" dirty="0"/>
          </a:p>
        </p:txBody>
      </p:sp>
      <p:sp>
        <p:nvSpPr>
          <p:cNvPr id="11" name="Text 8"/>
          <p:cNvSpPr/>
          <p:nvPr/>
        </p:nvSpPr>
        <p:spPr>
          <a:xfrm>
            <a:off x="572095" y="8920401"/>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4" invalidUrl="" action="" tgtFrame="" tooltip="" history="1" highlightClick="0" endSnd="0">
                  <a:extLst>
                    <a:ext uri="{A12FA001-AC4F-418D-AE19-62706E023703}">
                      <ahyp:hlinkClr xmlns:ahyp="http://schemas.microsoft.com/office/drawing/2018/hyperlinkcolor" val="tx"/>
                    </a:ext>
                  </a:extLst>
                </a:hlinkClick>
              </a:rPr>
              <a:t>mayaclub.torreilles</a:t>
            </a:r>
            <a:endParaRPr lang="en-US" sz="950" dirty="0"/>
          </a:p>
        </p:txBody>
      </p:sp>
      <p:sp>
        <p:nvSpPr>
          <p:cNvPr id="12" name="Text 9"/>
          <p:cNvSpPr/>
          <p:nvPr/>
        </p:nvSpPr>
        <p:spPr>
          <a:xfrm>
            <a:off x="7473315" y="1033701"/>
            <a:ext cx="2735937"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Leucate (Aude / Pyrénées-Orientales)</a:t>
            </a:r>
            <a:endParaRPr lang="en-US" sz="1200" dirty="0"/>
          </a:p>
        </p:txBody>
      </p:sp>
      <p:sp>
        <p:nvSpPr>
          <p:cNvPr id="13" name="Text 10"/>
          <p:cNvSpPr/>
          <p:nvPr/>
        </p:nvSpPr>
        <p:spPr>
          <a:xfrm>
            <a:off x="7473315" y="1349931"/>
            <a:ext cx="1543050"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Le Biquet Plage</a:t>
            </a:r>
            <a:endParaRPr lang="en-US" sz="1200" dirty="0"/>
          </a:p>
        </p:txBody>
      </p:sp>
      <p:sp>
        <p:nvSpPr>
          <p:cNvPr id="14" name="Text 11"/>
          <p:cNvSpPr/>
          <p:nvPr/>
        </p:nvSpPr>
        <p:spPr>
          <a:xfrm>
            <a:off x="7473315" y="1666161"/>
            <a:ext cx="6592610" cy="395049"/>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Lieu bohème et artistique, Le Biquet Plage mêle concerts live, expositions et cuisine inventive face à la mer. Une adresse incontournable pour les amateurs d'art et de musique dans un cadre décontracté.</a:t>
            </a:r>
            <a:endParaRPr lang="en-US" sz="950" dirty="0"/>
          </a:p>
        </p:txBody>
      </p:sp>
      <p:sp>
        <p:nvSpPr>
          <p:cNvPr id="15" name="Text 12"/>
          <p:cNvSpPr/>
          <p:nvPr/>
        </p:nvSpPr>
        <p:spPr>
          <a:xfrm>
            <a:off x="7473315" y="2172295"/>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5" invalidUrl="" action="" tgtFrame="" tooltip="" history="1" highlightClick="0" endSnd="0">
                  <a:extLst>
                    <a:ext uri="{A12FA001-AC4F-418D-AE19-62706E023703}">
                      <ahyp:hlinkClr xmlns:ahyp="http://schemas.microsoft.com/office/drawing/2018/hyperlinkcolor" val="tx"/>
                    </a:ext>
                  </a:extLst>
                </a:hlinkClick>
              </a:rPr>
              <a:t>lebiquetplage</a:t>
            </a:r>
            <a:endParaRPr lang="en-US" sz="950" dirty="0"/>
          </a:p>
        </p:txBody>
      </p:sp>
      <p:sp>
        <p:nvSpPr>
          <p:cNvPr id="16" name="Text 13"/>
          <p:cNvSpPr/>
          <p:nvPr/>
        </p:nvSpPr>
        <p:spPr>
          <a:xfrm>
            <a:off x="7473315" y="2480905"/>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6" invalidUrl="" action="" tgtFrame="" tooltip="" history="1" highlightClick="0" endSnd="0">
                  <a:extLst>
                    <a:ext uri="{A12FA001-AC4F-418D-AE19-62706E023703}">
                      <ahyp:hlinkClr xmlns:ahyp="http://schemas.microsoft.com/office/drawing/2018/hyperlinkcolor" val="tx"/>
                    </a:ext>
                  </a:extLst>
                </a:hlinkClick>
              </a:rPr>
              <a:t>@lebiquetplage</a:t>
            </a:r>
            <a:endParaRPr lang="en-US" sz="950" dirty="0"/>
          </a:p>
        </p:txBody>
      </p:sp>
      <p:pic>
        <p:nvPicPr>
          <p:cNvPr id="17" name="Image 1" descr="preencoded.png">    </p:cNvPr>
          <p:cNvPicPr>
            <a:picLocks noChangeAspect="1"/>
          </p:cNvPicPr>
          <p:nvPr/>
        </p:nvPicPr>
        <p:blipFill>
          <a:blip r:embed="rId7"/>
          <a:stretch>
            <a:fillRect/>
          </a:stretch>
        </p:blipFill>
        <p:spPr>
          <a:xfrm>
            <a:off x="7473315" y="2817257"/>
            <a:ext cx="6592610" cy="35615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72095" y="339447"/>
            <a:ext cx="4510445" cy="385763"/>
          </a:xfrm>
          <a:prstGeom prst="rect">
            <a:avLst/>
          </a:prstGeom>
          <a:noFill/>
          <a:ln/>
        </p:spPr>
        <p:txBody>
          <a:bodyPr wrap="none" lIns="0" tIns="0" rIns="0" bIns="0" rtlCol="0" anchor="t"/>
          <a:lstStyle/>
          <a:p>
            <a:pPr algn="l" indent="0" marL="0">
              <a:lnSpc>
                <a:spcPts val="3000"/>
              </a:lnSpc>
              <a:buNone/>
            </a:pPr>
            <a:r>
              <a:rPr lang="en-US" sz="2400" dirty="0">
                <a:solidFill>
                  <a:srgbClr val="091C53"/>
                </a:solidFill>
                <a:latin typeface="Instrument Sans Semi Bold" pitchFamily="34" charset="0"/>
                <a:ea typeface="Instrument Sans Semi Bold" pitchFamily="34" charset="-122"/>
                <a:cs typeface="Instrument Sans Semi Bold" pitchFamily="34" charset="-120"/>
              </a:rPr>
              <a:t>Montagne Catalane et Intérieur</a:t>
            </a:r>
            <a:endParaRPr lang="en-US" sz="2400" dirty="0"/>
          </a:p>
        </p:txBody>
      </p:sp>
      <p:sp>
        <p:nvSpPr>
          <p:cNvPr id="3" name="Text 1"/>
          <p:cNvSpPr/>
          <p:nvPr/>
        </p:nvSpPr>
        <p:spPr>
          <a:xfrm>
            <a:off x="572095" y="1033701"/>
            <a:ext cx="1543050" cy="192881"/>
          </a:xfrm>
          <a:prstGeom prst="rect">
            <a:avLst/>
          </a:prstGeom>
          <a:noFill/>
          <a:ln/>
        </p:spPr>
        <p:txBody>
          <a:bodyPr wrap="none" lIns="0" tIns="0" rIns="0" bIns="0" rtlCol="0" anchor="t"/>
          <a:lstStyle/>
          <a:p>
            <a:pPr algn="l" indent="0" marL="0">
              <a:lnSpc>
                <a:spcPts val="1500"/>
              </a:lnSpc>
              <a:buNone/>
            </a:pPr>
            <a:r>
              <a:rPr lang="en-US" sz="1200" dirty="0">
                <a:solidFill>
                  <a:srgbClr val="091C53"/>
                </a:solidFill>
                <a:latin typeface="Instrument Sans Semi Bold" pitchFamily="34" charset="0"/>
                <a:ea typeface="Instrument Sans Semi Bold" pitchFamily="34" charset="-122"/>
                <a:cs typeface="Instrument Sans Semi Bold" pitchFamily="34" charset="-120"/>
              </a:rPr>
              <a:t>Le Moot — Eus</a:t>
            </a:r>
            <a:endParaRPr lang="en-US" sz="1200" dirty="0"/>
          </a:p>
        </p:txBody>
      </p:sp>
      <p:pic>
        <p:nvPicPr>
          <p:cNvPr id="4" name="Image 0" descr="preencoded.png">    </p:cNvPr>
          <p:cNvPicPr>
            <a:picLocks noChangeAspect="1"/>
          </p:cNvPicPr>
          <p:nvPr/>
        </p:nvPicPr>
        <p:blipFill>
          <a:blip r:embed="rId1"/>
          <a:stretch>
            <a:fillRect/>
          </a:stretch>
        </p:blipFill>
        <p:spPr>
          <a:xfrm>
            <a:off x="572095" y="1365409"/>
            <a:ext cx="6592610" cy="7113627"/>
          </a:xfrm>
          <a:prstGeom prst="rect">
            <a:avLst/>
          </a:prstGeom>
        </p:spPr>
      </p:pic>
      <p:sp>
        <p:nvSpPr>
          <p:cNvPr id="5" name="Text 2"/>
          <p:cNvSpPr/>
          <p:nvPr/>
        </p:nvSpPr>
        <p:spPr>
          <a:xfrm>
            <a:off x="572095" y="8617863"/>
            <a:ext cx="6592610" cy="592574"/>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Unique en son genre, </a:t>
            </a:r>
            <a:pPr algn="l" indent="0" marL="0">
              <a:lnSpc>
                <a:spcPts val="1550"/>
              </a:lnSpc>
              <a:buNone/>
            </a:pPr>
            <a:r>
              <a:rPr lang="en-US" sz="950" b="1" dirty="0">
                <a:solidFill>
                  <a:srgbClr val="1E3063"/>
                </a:solidFill>
                <a:latin typeface="Instrument Sans Medium" pitchFamily="34" charset="0"/>
                <a:ea typeface="Instrument Sans Medium" pitchFamily="34" charset="-122"/>
                <a:cs typeface="Instrument Sans Medium" pitchFamily="34" charset="-120"/>
              </a:rPr>
              <a:t>Le Moot</a:t>
            </a:r>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 est un bar à vermouth et Tapas situé au cœur d'Eus, l'un des plus beaux villages perchés des Pyrénées-Orientales. Avec une vue panoramique sur le massif du Canigou, ce lieu propose une expérience authentique et inoubliable.</a:t>
            </a:r>
            <a:endParaRPr lang="en-US" sz="950" dirty="0"/>
          </a:p>
        </p:txBody>
      </p:sp>
      <p:sp>
        <p:nvSpPr>
          <p:cNvPr id="6" name="Text 3"/>
          <p:cNvSpPr/>
          <p:nvPr/>
        </p:nvSpPr>
        <p:spPr>
          <a:xfrm>
            <a:off x="572095" y="9321522"/>
            <a:ext cx="6592610" cy="592574"/>
          </a:xfrm>
          <a:prstGeom prst="rect">
            <a:avLst/>
          </a:prstGeom>
          <a:noFill/>
          <a:ln/>
        </p:spPr>
        <p:txBody>
          <a:bodyPr wrap="squar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Le Moot se distingue par ses tapas créatives à base de produits locaux, notamment des spécialités autour du cactus, fruit emblématique du jardin. L'ambiance y est chaleureuse, décontractée et conviviale, parfaite pour savourer un apéritif ou un moment de détente au calme, dans un cadre naturel et exceptionnel.</a:t>
            </a:r>
            <a:endParaRPr lang="en-US" sz="950" dirty="0"/>
          </a:p>
        </p:txBody>
      </p:sp>
      <p:sp>
        <p:nvSpPr>
          <p:cNvPr id="7" name="Text 4"/>
          <p:cNvSpPr/>
          <p:nvPr/>
        </p:nvSpPr>
        <p:spPr>
          <a:xfrm>
            <a:off x="572095" y="10025182"/>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https://www.facebook.com/p/Le-MOOT-Vermoutherie-Bar-Tapas-de-Cactus-61553636249117/</a:t>
            </a:r>
            <a:endParaRPr lang="en-US" sz="950" dirty="0"/>
          </a:p>
        </p:txBody>
      </p:sp>
      <p:sp>
        <p:nvSpPr>
          <p:cNvPr id="8" name="Text 5"/>
          <p:cNvSpPr/>
          <p:nvPr/>
        </p:nvSpPr>
        <p:spPr>
          <a:xfrm>
            <a:off x="572095" y="10333792"/>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550"/>
              </a:lnSpc>
              <a:buNone/>
            </a:pPr>
            <a:r>
              <a:rPr lang="en-US" sz="950" u="sng" dirty="0">
                <a:solidFill>
                  <a:srgbClr val="0540AD"/>
                </a:solidFill>
                <a:latin typeface="Instrument Sans Medium" pitchFamily="34" charset="0"/>
                <a:ea typeface="Instrument Sans Medium" pitchFamily="34" charset="-122"/>
                <a:cs typeface="Instrument Sans Medium" pitchFamily="34" charset="-120"/>
                <a:hlinkClick r:id="rId3" invalidUrl="" action="" tgtFrame="" tooltip="" history="1" highlightClick="0" endSnd="0">
                  <a:extLst>
                    <a:ext uri="{A12FA001-AC4F-418D-AE19-62706E023703}">
                      <ahyp:hlinkClr xmlns:ahyp="http://schemas.microsoft.com/office/drawing/2018/hyperlinkcolor" val="tx"/>
                    </a:ext>
                  </a:extLst>
                </a:hlinkClick>
              </a:rPr>
              <a:t>@le_moot_eus</a:t>
            </a:r>
            <a:endParaRPr lang="en-US" sz="950" dirty="0"/>
          </a:p>
        </p:txBody>
      </p:sp>
      <p:pic>
        <p:nvPicPr>
          <p:cNvPr id="9" name="Image 1" descr="preencoded.png">    </p:cNvPr>
          <p:cNvPicPr>
            <a:picLocks noChangeAspect="1"/>
          </p:cNvPicPr>
          <p:nvPr/>
        </p:nvPicPr>
        <p:blipFill>
          <a:blip r:embed="rId4"/>
          <a:stretch>
            <a:fillRect/>
          </a:stretch>
        </p:blipFill>
        <p:spPr>
          <a:xfrm>
            <a:off x="7473315" y="1049179"/>
            <a:ext cx="5593080" cy="7802880"/>
          </a:xfrm>
          <a:prstGeom prst="rect">
            <a:avLst/>
          </a:prstGeom>
        </p:spPr>
      </p:pic>
      <p:sp>
        <p:nvSpPr>
          <p:cNvPr id="10" name="Text 6"/>
          <p:cNvSpPr/>
          <p:nvPr/>
        </p:nvSpPr>
        <p:spPr>
          <a:xfrm>
            <a:off x="7473315" y="8990886"/>
            <a:ext cx="6592610" cy="197525"/>
          </a:xfrm>
          <a:prstGeom prst="rect">
            <a:avLst/>
          </a:prstGeom>
          <a:noFill/>
          <a:ln/>
        </p:spPr>
        <p:txBody>
          <a:bodyPr wrap="none" lIns="0" tIns="0" rIns="0" bIns="0" rtlCol="0" anchor="t"/>
          <a:lstStyle/>
          <a:p>
            <a:pPr algn="l" indent="0" marL="0">
              <a:lnSpc>
                <a:spcPts val="155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Terrasse et panorama du MOOT à Eus</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72095" y="402788"/>
            <a:ext cx="4938593" cy="457795"/>
          </a:xfrm>
          <a:prstGeom prst="rect">
            <a:avLst/>
          </a:prstGeom>
          <a:noFill/>
          <a:ln/>
        </p:spPr>
        <p:txBody>
          <a:bodyPr wrap="none" lIns="0" tIns="0" rIns="0" bIns="0" rtlCol="0" anchor="t"/>
          <a:lstStyle/>
          <a:p>
            <a:pPr algn="l" indent="0" marL="0">
              <a:lnSpc>
                <a:spcPts val="3600"/>
              </a:lnSpc>
              <a:buNone/>
            </a:pPr>
            <a:r>
              <a:rPr lang="en-US" sz="2850" dirty="0">
                <a:solidFill>
                  <a:srgbClr val="091C53"/>
                </a:solidFill>
                <a:latin typeface="Instrument Sans Semi Bold" pitchFamily="34" charset="0"/>
                <a:ea typeface="Instrument Sans Semi Bold" pitchFamily="34" charset="-122"/>
                <a:cs typeface="Instrument Sans Semi Bold" pitchFamily="34" charset="-120"/>
              </a:rPr>
              <a:t>Autres lieux incontournables</a:t>
            </a:r>
            <a:endParaRPr lang="en-US" sz="2850" dirty="0"/>
          </a:p>
        </p:txBody>
      </p:sp>
      <p:sp>
        <p:nvSpPr>
          <p:cNvPr id="3" name="Shape 1"/>
          <p:cNvSpPr/>
          <p:nvPr/>
        </p:nvSpPr>
        <p:spPr>
          <a:xfrm>
            <a:off x="572095" y="1153478"/>
            <a:ext cx="329565" cy="329565"/>
          </a:xfrm>
          <a:prstGeom prst="roundRect">
            <a:avLst>
              <a:gd name="adj" fmla="val 40001"/>
            </a:avLst>
          </a:prstGeom>
          <a:solidFill>
            <a:srgbClr val="CEE6FD"/>
          </a:solidFill>
          <a:ln/>
        </p:spPr>
      </p:sp>
      <p:sp>
        <p:nvSpPr>
          <p:cNvPr id="4" name="Text 2"/>
          <p:cNvSpPr/>
          <p:nvPr/>
        </p:nvSpPr>
        <p:spPr>
          <a:xfrm>
            <a:off x="1048107" y="1203722"/>
            <a:ext cx="3451027" cy="228838"/>
          </a:xfrm>
          <a:prstGeom prst="rect">
            <a:avLst/>
          </a:prstGeom>
          <a:noFill/>
          <a:ln/>
        </p:spPr>
        <p:txBody>
          <a:bodyPr wrap="none" lIns="0" tIns="0" rIns="0" bIns="0" rtlCol="0" anchor="t"/>
          <a:lstStyle/>
          <a:p>
            <a:pPr algn="l" indent="0" marL="0">
              <a:lnSpc>
                <a:spcPts val="1800"/>
              </a:lnSpc>
              <a:buNone/>
            </a:pPr>
            <a:r>
              <a:rPr lang="en-US" sz="1400" dirty="0">
                <a:solidFill>
                  <a:srgbClr val="1E3063"/>
                </a:solidFill>
                <a:latin typeface="Instrument Sans Semi Bold" pitchFamily="34" charset="0"/>
                <a:ea typeface="Instrument Sans Semi Bold" pitchFamily="34" charset="-122"/>
                <a:cs typeface="Instrument Sans Semi Bold" pitchFamily="34" charset="-120"/>
              </a:rPr>
              <a:t>Prats Beach — Prats-de-Mollo-la-Preste</a:t>
            </a:r>
            <a:endParaRPr lang="en-US" sz="1400" dirty="0"/>
          </a:p>
        </p:txBody>
      </p:sp>
      <p:sp>
        <p:nvSpPr>
          <p:cNvPr id="5" name="Text 3"/>
          <p:cNvSpPr/>
          <p:nvPr/>
        </p:nvSpPr>
        <p:spPr>
          <a:xfrm>
            <a:off x="1048107" y="1520428"/>
            <a:ext cx="6175534" cy="702945"/>
          </a:xfrm>
          <a:prstGeom prst="rect">
            <a:avLst/>
          </a:prstGeom>
          <a:noFill/>
          <a:ln/>
        </p:spPr>
        <p:txBody>
          <a:bodyPr wrap="squar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Chaque été, Prats Beach anime avec une guinguette festive. Concerts, DJ sets et ambiance conviviale se mêlent dans ce cadre de montagne catalane authentique, offrant aux visiteurs une parenthèse culturelle et gourmande au cœur du village.</a:t>
            </a:r>
            <a:endParaRPr lang="en-US" sz="1150" dirty="0"/>
          </a:p>
        </p:txBody>
      </p:sp>
      <p:sp>
        <p:nvSpPr>
          <p:cNvPr id="6" name="Text 4"/>
          <p:cNvSpPr/>
          <p:nvPr/>
        </p:nvSpPr>
        <p:spPr>
          <a:xfrm>
            <a:off x="1048107" y="2311241"/>
            <a:ext cx="6175534" cy="234315"/>
          </a:xfrm>
          <a:prstGeom prst="rect">
            <a:avLst/>
          </a:prstGeom>
          <a:noFill/>
          <a:ln/>
        </p:spPr>
        <p:txBody>
          <a:bodyPr wrap="non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Site : </a:t>
            </a:r>
            <a:pPr algn="l" indent="0" marL="0">
              <a:lnSpc>
                <a:spcPts val="1800"/>
              </a:lnSpc>
              <a:buNone/>
            </a:pPr>
            <a:r>
              <a:rPr lang="en-US" sz="1150" u="sng" dirty="0">
                <a:solidFill>
                  <a:srgbClr val="0540AD"/>
                </a:solidFill>
                <a:latin typeface="Instrument Sans Medium" pitchFamily="34" charset="0"/>
                <a:ea typeface="Instrument Sans Medium" pitchFamily="34" charset="-122"/>
                <a:cs typeface="Instrument Sans Medium"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pratsdemollo.fr</a:t>
            </a:r>
            <a:endParaRPr lang="en-US" sz="1150" dirty="0"/>
          </a:p>
        </p:txBody>
      </p:sp>
      <p:sp>
        <p:nvSpPr>
          <p:cNvPr id="7" name="Shape 5"/>
          <p:cNvSpPr/>
          <p:nvPr/>
        </p:nvSpPr>
        <p:spPr>
          <a:xfrm>
            <a:off x="7406640" y="1153478"/>
            <a:ext cx="329565" cy="329565"/>
          </a:xfrm>
          <a:prstGeom prst="roundRect">
            <a:avLst>
              <a:gd name="adj" fmla="val 40001"/>
            </a:avLst>
          </a:prstGeom>
          <a:solidFill>
            <a:srgbClr val="CEE6FD"/>
          </a:solidFill>
          <a:ln/>
        </p:spPr>
      </p:sp>
      <p:sp>
        <p:nvSpPr>
          <p:cNvPr id="8" name="Text 6"/>
          <p:cNvSpPr/>
          <p:nvPr/>
        </p:nvSpPr>
        <p:spPr>
          <a:xfrm>
            <a:off x="7882652" y="1203722"/>
            <a:ext cx="4598313" cy="228838"/>
          </a:xfrm>
          <a:prstGeom prst="rect">
            <a:avLst/>
          </a:prstGeom>
          <a:noFill/>
          <a:ln/>
        </p:spPr>
        <p:txBody>
          <a:bodyPr wrap="none" lIns="0" tIns="0" rIns="0" bIns="0" rtlCol="0" anchor="t"/>
          <a:lstStyle/>
          <a:p>
            <a:pPr algn="l" indent="0" marL="0">
              <a:lnSpc>
                <a:spcPts val="1800"/>
              </a:lnSpc>
              <a:buNone/>
            </a:pPr>
            <a:r>
              <a:rPr lang="en-US" sz="1400" dirty="0">
                <a:solidFill>
                  <a:srgbClr val="1E3063"/>
                </a:solidFill>
                <a:latin typeface="Instrument Sans Semi Bold" pitchFamily="34" charset="0"/>
                <a:ea typeface="Instrument Sans Semi Bold" pitchFamily="34" charset="-122"/>
                <a:cs typeface="Instrument Sans Semi Bold" pitchFamily="34" charset="-120"/>
              </a:rPr>
              <a:t>La Guinguette de Louis — Villelongue-de-la-Salanque</a:t>
            </a:r>
            <a:endParaRPr lang="en-US" sz="1400" dirty="0"/>
          </a:p>
        </p:txBody>
      </p:sp>
      <p:sp>
        <p:nvSpPr>
          <p:cNvPr id="9" name="Text 7"/>
          <p:cNvSpPr/>
          <p:nvPr/>
        </p:nvSpPr>
        <p:spPr>
          <a:xfrm>
            <a:off x="7882652" y="1520428"/>
            <a:ext cx="6175653" cy="702945"/>
          </a:xfrm>
          <a:prstGeom prst="rect">
            <a:avLst/>
          </a:prstGeom>
          <a:noFill/>
          <a:ln/>
        </p:spPr>
        <p:txBody>
          <a:bodyPr wrap="squar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Cette guinguette champêtre au bord de l'eau propose une cuisine simple et savoureuse, accompagnée de concerts et animations estivales. Le cadre naturel invite à la détente et aux rencontres dans une ambiance familiale et conviviale.</a:t>
            </a:r>
            <a:endParaRPr lang="en-US" sz="1150" dirty="0"/>
          </a:p>
        </p:txBody>
      </p:sp>
      <p:sp>
        <p:nvSpPr>
          <p:cNvPr id="10" name="Text 8"/>
          <p:cNvSpPr/>
          <p:nvPr/>
        </p:nvSpPr>
        <p:spPr>
          <a:xfrm>
            <a:off x="7882652" y="2311241"/>
            <a:ext cx="6175653" cy="234315"/>
          </a:xfrm>
          <a:prstGeom prst="rect">
            <a:avLst/>
          </a:prstGeom>
          <a:noFill/>
          <a:ln/>
        </p:spPr>
        <p:txBody>
          <a:bodyPr wrap="non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Facebook : </a:t>
            </a:r>
            <a:pPr algn="l" indent="0" marL="0">
              <a:lnSpc>
                <a:spcPts val="1800"/>
              </a:lnSpc>
              <a:buNone/>
            </a:pPr>
            <a:r>
              <a:rPr lang="en-US" sz="1150" u="sng" dirty="0">
                <a:solidFill>
                  <a:srgbClr val="0540AD"/>
                </a:solidFill>
                <a:latin typeface="Instrument Sans Medium" pitchFamily="34" charset="0"/>
                <a:ea typeface="Instrument Sans Medium" pitchFamily="34" charset="-122"/>
                <a:cs typeface="Instrument Sans Medium" pitchFamily="34" charset="-120"/>
                <a:hlinkClick r:id="rId2" invalidUrl="" action="" tgtFrame="" tooltip="" history="1" highlightClick="0" endSnd="0">
                  <a:extLst>
                    <a:ext uri="{A12FA001-AC4F-418D-AE19-62706E023703}">
                      <ahyp:hlinkClr xmlns:ahyp="http://schemas.microsoft.com/office/drawing/2018/hyperlinkcolor" val="tx"/>
                    </a:ext>
                  </a:extLst>
                </a:hlinkClick>
              </a:rPr>
              <a:t>laguinguettedelouis</a:t>
            </a:r>
            <a:endParaRPr lang="en-US" sz="1150" dirty="0"/>
          </a:p>
        </p:txBody>
      </p:sp>
      <p:sp>
        <p:nvSpPr>
          <p:cNvPr id="11" name="Text 9"/>
          <p:cNvSpPr/>
          <p:nvPr/>
        </p:nvSpPr>
        <p:spPr>
          <a:xfrm>
            <a:off x="7882652" y="2633424"/>
            <a:ext cx="6175653" cy="234315"/>
          </a:xfrm>
          <a:prstGeom prst="rect">
            <a:avLst/>
          </a:prstGeom>
          <a:noFill/>
          <a:ln/>
        </p:spPr>
        <p:txBody>
          <a:bodyPr wrap="non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Instagram : </a:t>
            </a:r>
            <a:pPr algn="l" indent="0" marL="0">
              <a:lnSpc>
                <a:spcPts val="1800"/>
              </a:lnSpc>
              <a:buNone/>
            </a:pPr>
            <a:r>
              <a:rPr lang="en-US" sz="1150" u="sng" dirty="0">
                <a:solidFill>
                  <a:srgbClr val="0540AD"/>
                </a:solidFill>
                <a:latin typeface="Instrument Sans Medium" pitchFamily="34" charset="0"/>
                <a:ea typeface="Instrument Sans Medium" pitchFamily="34" charset="-122"/>
                <a:cs typeface="Instrument Sans Medium" pitchFamily="34" charset="-120"/>
                <a:hlinkClick r:id="rId3" invalidUrl="" action="" tgtFrame="" tooltip="" history="1" highlightClick="0" endSnd="0">
                  <a:extLst>
                    <a:ext uri="{A12FA001-AC4F-418D-AE19-62706E023703}">
                      <ahyp:hlinkClr xmlns:ahyp="http://schemas.microsoft.com/office/drawing/2018/hyperlinkcolor" val="tx"/>
                    </a:ext>
                  </a:extLst>
                </a:hlinkClick>
              </a:rPr>
              <a:t>@laguinguettedelouis</a:t>
            </a:r>
            <a:endParaRPr lang="en-US" sz="1150" dirty="0"/>
          </a:p>
        </p:txBody>
      </p:sp>
      <p:sp>
        <p:nvSpPr>
          <p:cNvPr id="12" name="Text 10"/>
          <p:cNvSpPr/>
          <p:nvPr/>
        </p:nvSpPr>
        <p:spPr>
          <a:xfrm>
            <a:off x="572095" y="3087410"/>
            <a:ext cx="1830943" cy="228838"/>
          </a:xfrm>
          <a:prstGeom prst="rect">
            <a:avLst/>
          </a:prstGeom>
          <a:noFill/>
          <a:ln/>
        </p:spPr>
        <p:txBody>
          <a:bodyPr wrap="none" lIns="0" tIns="0" rIns="0" bIns="0" rtlCol="0" anchor="t"/>
          <a:lstStyle/>
          <a:p>
            <a:pPr algn="l" indent="0" marL="0">
              <a:lnSpc>
                <a:spcPts val="1800"/>
              </a:lnSpc>
              <a:buNone/>
            </a:pPr>
            <a:r>
              <a:rPr lang="en-US" sz="1400" dirty="0">
                <a:solidFill>
                  <a:srgbClr val="091C53"/>
                </a:solidFill>
                <a:latin typeface="Instrument Sans Semi Bold" pitchFamily="34" charset="0"/>
                <a:ea typeface="Instrument Sans Semi Bold" pitchFamily="34" charset="-122"/>
                <a:cs typeface="Instrument Sans Semi Bold" pitchFamily="34" charset="-120"/>
              </a:rPr>
              <a:t>Articles similaires</a:t>
            </a:r>
            <a:endParaRPr lang="en-US" sz="1400" dirty="0"/>
          </a:p>
        </p:txBody>
      </p:sp>
      <p:pic>
        <p:nvPicPr>
          <p:cNvPr id="13" name="Image 0" descr="preencoded.png">    </p:cNvPr>
          <p:cNvPicPr>
            <a:picLocks noChangeAspect="1"/>
          </p:cNvPicPr>
          <p:nvPr/>
        </p:nvPicPr>
        <p:blipFill>
          <a:blip r:embed="rId4"/>
          <a:stretch>
            <a:fillRect/>
          </a:stretch>
        </p:blipFill>
        <p:spPr>
          <a:xfrm>
            <a:off x="579715" y="3632835"/>
            <a:ext cx="4412218" cy="4412218"/>
          </a:xfrm>
          <a:prstGeom prst="rect">
            <a:avLst/>
          </a:prstGeom>
        </p:spPr>
      </p:pic>
      <p:pic>
        <p:nvPicPr>
          <p:cNvPr id="14" name="Image 1" descr="preencoded.png">    </p:cNvPr>
          <p:cNvPicPr>
            <a:picLocks noChangeAspect="1"/>
          </p:cNvPicPr>
          <p:nvPr/>
        </p:nvPicPr>
        <p:blipFill>
          <a:blip r:embed="rId5"/>
          <a:stretch>
            <a:fillRect/>
          </a:stretch>
        </p:blipFill>
        <p:spPr>
          <a:xfrm>
            <a:off x="5109091" y="3632835"/>
            <a:ext cx="4412218" cy="4412218"/>
          </a:xfrm>
          <a:prstGeom prst="rect">
            <a:avLst/>
          </a:prstGeom>
        </p:spPr>
      </p:pic>
      <p:pic>
        <p:nvPicPr>
          <p:cNvPr id="15" name="Image 2" descr="preencoded.png">    </p:cNvPr>
          <p:cNvPicPr>
            <a:picLocks noChangeAspect="1"/>
          </p:cNvPicPr>
          <p:nvPr/>
        </p:nvPicPr>
        <p:blipFill>
          <a:blip r:embed="rId6"/>
          <a:stretch>
            <a:fillRect/>
          </a:stretch>
        </p:blipFill>
        <p:spPr>
          <a:xfrm>
            <a:off x="9638467" y="3632835"/>
            <a:ext cx="4412218" cy="4412218"/>
          </a:xfrm>
          <a:prstGeom prst="rect">
            <a:avLst/>
          </a:prstGeom>
        </p:spPr>
      </p:pic>
      <p:sp>
        <p:nvSpPr>
          <p:cNvPr id="16" name="Text 11"/>
          <p:cNvSpPr/>
          <p:nvPr/>
        </p:nvSpPr>
        <p:spPr>
          <a:xfrm>
            <a:off x="572095" y="8306752"/>
            <a:ext cx="13486209" cy="234315"/>
          </a:xfrm>
          <a:prstGeom prst="rect">
            <a:avLst/>
          </a:prstGeom>
          <a:noFill/>
          <a:ln/>
        </p:spPr>
        <p:txBody>
          <a:bodyPr wrap="none" lIns="0" tIns="0" rIns="0" bIns="0" rtlCol="0" anchor="t"/>
          <a:lstStyle/>
          <a:p>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Partager : </a:t>
            </a:r>
            <a:pPr algn="l" indent="0" marL="0">
              <a:lnSpc>
                <a:spcPts val="1800"/>
              </a:lnSpc>
              <a:buNone/>
            </a:pPr>
            <a:r>
              <a:rPr lang="en-US" sz="1150" u="sng" dirty="0">
                <a:solidFill>
                  <a:srgbClr val="0540AD"/>
                </a:solidFill>
                <a:latin typeface="Instrument Sans Medium" pitchFamily="34" charset="0"/>
                <a:ea typeface="Instrument Sans Medium" pitchFamily="34" charset="-122"/>
                <a:cs typeface="Instrument Sans Medium" pitchFamily="34" charset="-120"/>
                <a:hlinkClick r:id="rId7" invalidUrl="" action="" tgtFrame="" tooltip="" history="1" highlightClick="0" endSnd="0">
                  <a:extLst>
                    <a:ext uri="{A12FA001-AC4F-418D-AE19-62706E023703}">
                      <ahyp:hlinkClr xmlns:ahyp="http://schemas.microsoft.com/office/drawing/2018/hyperlinkcolor" val="tx"/>
                    </a:ext>
                  </a:extLst>
                </a:hlinkClick>
              </a:rPr>
              <a:t>X</a:t>
            </a:r>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ts val="1800"/>
              </a:lnSpc>
              <a:buNone/>
            </a:pPr>
            <a:r>
              <a:rPr lang="en-US" sz="1150" dirty="0">
                <a:solidFill>
                  <a:srgbClr val="1E3063"/>
                </a:solidFill>
                <a:latin typeface="Instrument Sans Medium" pitchFamily="34" charset="0"/>
                <a:ea typeface="Instrument Sans Medium" pitchFamily="34" charset="-122"/>
                <a:cs typeface="Instrument Sans Medium" pitchFamily="34" charset="-120"/>
              </a:rPr>
              <a:t>Facebook</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2025-06-13T07:35:32Z</dcterms:created>
  <dcterms:modified xsi:type="dcterms:W3CDTF">2025-06-13T07:35:32Z</dcterms:modified>
</cp:coreProperties>
</file>